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1"/>
    <p:sldMasterId id="2147483673" r:id="rId2"/>
  </p:sldMasterIdLst>
  <p:notesMasterIdLst>
    <p:notesMasterId r:id="rId33"/>
  </p:notesMasterIdLst>
  <p:sldIdLst>
    <p:sldId id="256" r:id="rId3"/>
    <p:sldId id="298" r:id="rId4"/>
    <p:sldId id="267" r:id="rId5"/>
    <p:sldId id="268" r:id="rId6"/>
    <p:sldId id="269" r:id="rId7"/>
    <p:sldId id="270" r:id="rId8"/>
    <p:sldId id="271" r:id="rId9"/>
    <p:sldId id="272" r:id="rId10"/>
    <p:sldId id="273" r:id="rId11"/>
    <p:sldId id="274" r:id="rId12"/>
    <p:sldId id="275" r:id="rId13"/>
    <p:sldId id="276" r:id="rId14"/>
    <p:sldId id="277" r:id="rId15"/>
    <p:sldId id="279" r:id="rId16"/>
    <p:sldId id="280" r:id="rId17"/>
    <p:sldId id="282" r:id="rId18"/>
    <p:sldId id="283" r:id="rId19"/>
    <p:sldId id="284" r:id="rId20"/>
    <p:sldId id="285" r:id="rId21"/>
    <p:sldId id="286" r:id="rId22"/>
    <p:sldId id="287" r:id="rId23"/>
    <p:sldId id="288" r:id="rId24"/>
    <p:sldId id="289" r:id="rId25"/>
    <p:sldId id="291" r:id="rId26"/>
    <p:sldId id="290" r:id="rId27"/>
    <p:sldId id="260" r:id="rId28"/>
    <p:sldId id="292" r:id="rId29"/>
    <p:sldId id="293" r:id="rId30"/>
    <p:sldId id="294" r:id="rId31"/>
    <p:sldId id="295" r:id="rId32"/>
  </p:sldIdLst>
  <p:sldSz cx="9144000" cy="5143500" type="screen16x9"/>
  <p:notesSz cx="6858000" cy="9144000"/>
  <p:embeddedFontLst>
    <p:embeddedFont>
      <p:font typeface="Merriweather" pitchFamily="2" charset="77"/>
      <p:regular r:id="rId34"/>
      <p:bold r:id="rId35"/>
      <p:italic r:id="rId36"/>
      <p:boldItalic r:id="rId37"/>
    </p:embeddedFont>
    <p:embeddedFont>
      <p:font typeface="Lato" panose="020F0502020204030203" pitchFamily="34" charset="0"/>
      <p:regular r:id="rId38"/>
      <p:bold r:id="rId39"/>
      <p:italic r:id="rId40"/>
      <p:boldItalic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91"/>
    <p:restoredTop sz="94599"/>
  </p:normalViewPr>
  <p:slideViewPr>
    <p:cSldViewPr snapToGrid="0" snapToObjects="1">
      <p:cViewPr varScale="1">
        <p:scale>
          <a:sx n="133" d="100"/>
          <a:sy n="133" d="100"/>
        </p:scale>
        <p:origin x="80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6.fntdata"/><Relationship Id="rId21" Type="http://schemas.openxmlformats.org/officeDocument/2006/relationships/slide" Target="slides/slide19.xml"/><Relationship Id="rId34" Type="http://schemas.openxmlformats.org/officeDocument/2006/relationships/font" Target="fonts/font1.fntdata"/><Relationship Id="rId42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3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font" Target="fonts/font2.fntdata"/><Relationship Id="rId43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20" Type="http://schemas.openxmlformats.org/officeDocument/2006/relationships/slide" Target="slides/slide18.xml"/><Relationship Id="rId41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" name="Shape 1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Shape 24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Shape 248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Shape 25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Shape 262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7" name="Shape 2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5" name="Shape 2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Shape 3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Shape 326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1" name="Shape 3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Shape 3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6" name="Shape 3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0" name="Shape 1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8175249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Shape 3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2" name="Shape 3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Shape 35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9" name="Shape 3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Shape 36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6" name="Shape 3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Shape 37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3" name="Shape 3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Shape 38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7" name="Shape 3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Shape 37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0" name="Shape 3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8" name="Shape 1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Step 1: Learning takes place in an interactive environment that exposes a real python session to the student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Shape 3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5" name="Shape 3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Shape 40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3" name="Shape 4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Shape 4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9" name="Shape 4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7" name="Shape 1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Shape 41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7" name="Shape 41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3" name="Shape 2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0" name="Shape 2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7" name="Shape 21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4" name="Shape 2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1" name="Shape 2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7" name="Shape 2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 txBox="1">
            <a:spLocks noGrp="1"/>
          </p:cNvSpPr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AUTOLAYOUT">
    <p:bg>
      <p:bgPr>
        <a:solidFill>
          <a:srgbClr val="FFFFFF"/>
        </a:solid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Shape 6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" name="Shape 82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" name="Shape 8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" name="Shape 8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eneral Bullet">
  <p:cSld name="General Bullet">
    <p:bg>
      <p:bgPr>
        <a:solidFill>
          <a:srgbClr val="FFFFFF"/>
        </a:solid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0" y="540075"/>
            <a:ext cx="9144000" cy="3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6400"/>
              </a:buClr>
              <a:buSzPts val="3000"/>
              <a:buFont typeface="Merriweather"/>
              <a:buNone/>
              <a:defRPr sz="3000" b="0" i="0" u="none" strike="noStrike" cap="none">
                <a:solidFill>
                  <a:srgbClr val="F56400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R="0" lvl="1" algn="ctr" rtl="0">
              <a:lnSpc>
                <a:spcPct val="120000"/>
              </a:lnSpc>
              <a:spcBef>
                <a:spcPts val="250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sz="5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20000"/>
              </a:lnSpc>
              <a:spcBef>
                <a:spcPts val="250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sz="5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20000"/>
              </a:lnSpc>
              <a:spcBef>
                <a:spcPts val="250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sz="5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20000"/>
              </a:lnSpc>
              <a:spcBef>
                <a:spcPts val="250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sz="5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20000"/>
              </a:lnSpc>
              <a:spcBef>
                <a:spcPts val="250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sz="5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20000"/>
              </a:lnSpc>
              <a:spcBef>
                <a:spcPts val="250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sz="5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20000"/>
              </a:lnSpc>
              <a:spcBef>
                <a:spcPts val="250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sz="5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20000"/>
              </a:lnSpc>
              <a:spcBef>
                <a:spcPts val="250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sz="5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body" idx="1"/>
          </p:nvPr>
        </p:nvSpPr>
        <p:spPr>
          <a:xfrm>
            <a:off x="394950" y="1207400"/>
            <a:ext cx="8531700" cy="33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04800" algn="l" rtl="0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  <a:defRPr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-"/>
              <a:defRPr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  <a:defRPr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-"/>
              <a:defRPr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  <a:defRPr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20000"/>
              </a:lnSpc>
              <a:spcBef>
                <a:spcPts val="2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  <a:defRPr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120000"/>
              </a:lnSpc>
              <a:spcBef>
                <a:spcPts val="2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  <a:defRPr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120000"/>
              </a:lnSpc>
              <a:spcBef>
                <a:spcPts val="2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  <a:defRPr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120000"/>
              </a:lnSpc>
              <a:spcBef>
                <a:spcPts val="2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  <a:defRPr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4402950" y="4802757"/>
            <a:ext cx="338100" cy="16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550" tIns="28775" rIns="57550" bIns="28775" anchor="t" anchorCtr="0">
            <a:noAutofit/>
          </a:bodyPr>
          <a:lstStyle>
            <a:lvl1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Shape 8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" name="Shape 90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" name="Shape 91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" name="Shape 9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" name="Shape 9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" name="Shape 9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Shape 40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image" Target="../media/image2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3" Type="http://schemas.openxmlformats.org/officeDocument/2006/relationships/image" Target="../media/image13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5" Type="http://schemas.openxmlformats.org/officeDocument/2006/relationships/image" Target="../media/image3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Relationship Id="rId1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tiny.cc/hadleyvid" TargetMode="External"/><Relationship Id="rId5" Type="http://schemas.openxmlformats.org/officeDocument/2006/relationships/hyperlink" Target="https://rstudio.com/resources/cheatsheets" TargetMode="External"/><Relationship Id="rId4" Type="http://schemas.openxmlformats.org/officeDocument/2006/relationships/hyperlink" Target="https://tidyverse.org/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1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Shape 10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6399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Shape 107"/>
          <p:cNvSpPr txBox="1"/>
          <p:nvPr/>
        </p:nvSpPr>
        <p:spPr>
          <a:xfrm>
            <a:off x="1640689" y="1492139"/>
            <a:ext cx="6114600" cy="4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1" indent="8890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-US" sz="3000" b="1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The Lesser Known       s</a:t>
            </a:r>
            <a:endParaRPr/>
          </a:p>
          <a:p>
            <a:pPr marL="0" marR="0" lvl="1" indent="8890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-US" sz="3000" b="1" i="0" u="none" strike="noStrike" cap="none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of the </a:t>
            </a:r>
            <a:r>
              <a:rPr lang="en-US" sz="3000" b="1" i="0" u="none" strike="noStrike" cap="none" dirty="0" err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Tidyverse</a:t>
            </a:r>
            <a:endParaRPr sz="3000" b="1" i="0" u="none" strike="noStrike" cap="none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endParaRPr sz="3000" b="0" i="0" u="none" strike="noStrike" cap="none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08" name="Shape 10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37683" y="1492139"/>
            <a:ext cx="895829" cy="888405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Shape 109"/>
          <p:cNvSpPr txBox="1"/>
          <p:nvPr/>
        </p:nvSpPr>
        <p:spPr>
          <a:xfrm>
            <a:off x="1640689" y="2944357"/>
            <a:ext cx="6114600" cy="37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Emily Robinson</a:t>
            </a:r>
            <a:endParaRPr sz="1600" b="0" i="0" u="none" strike="noStrike" cap="none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0" name="Shape 110"/>
          <p:cNvSpPr txBox="1"/>
          <p:nvPr/>
        </p:nvSpPr>
        <p:spPr>
          <a:xfrm>
            <a:off x="2269524" y="3312982"/>
            <a:ext cx="4856930" cy="37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@robinson_es</a:t>
            </a:r>
            <a:endParaRPr sz="1600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Shape 2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76200" y="0"/>
            <a:ext cx="93726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Shape 2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08215" y="0"/>
            <a:ext cx="592757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Shape 25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27215" y="1365076"/>
            <a:ext cx="2635514" cy="2635514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Shape 256"/>
          <p:cNvSpPr txBox="1"/>
          <p:nvPr/>
        </p:nvSpPr>
        <p:spPr>
          <a:xfrm>
            <a:off x="786301" y="2357783"/>
            <a:ext cx="2541912" cy="65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1" i="0" u="none" strike="noStrike" cap="none">
                <a:solidFill>
                  <a:srgbClr val="33AACC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Tidyverse</a:t>
            </a:r>
            <a:endParaRPr sz="4000" b="1" i="0" u="none" strike="noStrike" cap="none">
              <a:solidFill>
                <a:srgbClr val="33AACC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7" name="Shape 257"/>
          <p:cNvSpPr/>
          <p:nvPr/>
        </p:nvSpPr>
        <p:spPr>
          <a:xfrm>
            <a:off x="3328213" y="2062899"/>
            <a:ext cx="1047082" cy="1446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800" b="0" i="0" u="none" strike="noStrike" cap="none">
                <a:solidFill>
                  <a:srgbClr val="33AACC"/>
                </a:solidFill>
                <a:latin typeface="Arial"/>
                <a:ea typeface="Arial"/>
                <a:cs typeface="Arial"/>
                <a:sym typeface="Arial"/>
              </a:rPr>
              <a:t>= </a:t>
            </a:r>
            <a:endParaRPr sz="8800" b="0" i="0" u="none" strike="noStrike" cap="none">
              <a:solidFill>
                <a:srgbClr val="33AAC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Shape 258"/>
          <p:cNvSpPr/>
          <p:nvPr/>
        </p:nvSpPr>
        <p:spPr>
          <a:xfrm>
            <a:off x="7664305" y="1864570"/>
            <a:ext cx="916411" cy="1446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800" b="0" i="0" u="none" strike="noStrike" cap="none">
                <a:solidFill>
                  <a:srgbClr val="33AACC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8800" b="0" i="0" u="none" strike="noStrike" cap="none">
              <a:solidFill>
                <a:srgbClr val="33AAC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Shape 259"/>
          <p:cNvSpPr/>
          <p:nvPr/>
        </p:nvSpPr>
        <p:spPr>
          <a:xfrm>
            <a:off x="7231407" y="1864570"/>
            <a:ext cx="1048685" cy="1446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800" b="0" i="0" u="none" strike="noStrike" cap="none">
                <a:solidFill>
                  <a:srgbClr val="33AACC"/>
                </a:solidFill>
                <a:latin typeface="Arial"/>
                <a:ea typeface="Arial"/>
                <a:cs typeface="Arial"/>
                <a:sym typeface="Arial"/>
              </a:rPr>
              <a:t>?</a:t>
            </a:r>
            <a:r>
              <a:rPr lang="en-US" sz="8800" b="0" i="0" u="none" strike="noStrike" cap="none">
                <a:solidFill>
                  <a:srgbClr val="F564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8800" b="0" i="0" u="none" strike="noStrike" cap="none">
              <a:solidFill>
                <a:srgbClr val="F564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Shape 26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27215" y="1365076"/>
            <a:ext cx="2635514" cy="2635514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Shape 265"/>
          <p:cNvSpPr txBox="1"/>
          <p:nvPr/>
        </p:nvSpPr>
        <p:spPr>
          <a:xfrm>
            <a:off x="786301" y="2357783"/>
            <a:ext cx="2541912" cy="65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1" i="0" u="none" strike="noStrike" cap="none">
                <a:solidFill>
                  <a:srgbClr val="33AACC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Tidyverse</a:t>
            </a:r>
            <a:endParaRPr sz="4000" b="1" i="0" u="none" strike="noStrike" cap="none">
              <a:solidFill>
                <a:srgbClr val="33AACC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6" name="Shape 266"/>
          <p:cNvSpPr/>
          <p:nvPr/>
        </p:nvSpPr>
        <p:spPr>
          <a:xfrm>
            <a:off x="3328213" y="2062899"/>
            <a:ext cx="1047082" cy="1446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800" b="0" i="0" u="none" strike="noStrike" cap="none">
                <a:solidFill>
                  <a:srgbClr val="33AACC"/>
                </a:solidFill>
                <a:latin typeface="Arial"/>
                <a:ea typeface="Arial"/>
                <a:cs typeface="Arial"/>
                <a:sym typeface="Arial"/>
              </a:rPr>
              <a:t>= </a:t>
            </a:r>
            <a:endParaRPr sz="8800" b="0" i="0" u="none" strike="noStrike" cap="none">
              <a:solidFill>
                <a:srgbClr val="33AAC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Shape 267"/>
          <p:cNvSpPr/>
          <p:nvPr/>
        </p:nvSpPr>
        <p:spPr>
          <a:xfrm>
            <a:off x="7664305" y="1864570"/>
            <a:ext cx="916411" cy="1446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800" b="0" i="0" u="none" strike="noStrike" cap="none">
                <a:solidFill>
                  <a:srgbClr val="33AACC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8800" b="0" i="0" u="none" strike="noStrike" cap="none">
              <a:solidFill>
                <a:srgbClr val="33AAC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Shape 268"/>
          <p:cNvSpPr/>
          <p:nvPr/>
        </p:nvSpPr>
        <p:spPr>
          <a:xfrm>
            <a:off x="7231407" y="1864570"/>
            <a:ext cx="805029" cy="1446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800" b="0" i="0" u="none" strike="noStrike" cap="none">
                <a:solidFill>
                  <a:srgbClr val="33AACC"/>
                </a:solidFill>
                <a:latin typeface="Arial"/>
                <a:ea typeface="Arial"/>
                <a:cs typeface="Arial"/>
                <a:sym typeface="Arial"/>
              </a:rPr>
              <a:t>!</a:t>
            </a:r>
            <a:r>
              <a:rPr lang="en-US" sz="8800" b="0" i="0" u="none" strike="noStrike" cap="none">
                <a:solidFill>
                  <a:srgbClr val="F564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8800" b="0" i="0" u="none" strike="noStrike" cap="none">
              <a:solidFill>
                <a:srgbClr val="F564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Shape 269"/>
          <p:cNvSpPr/>
          <p:nvPr/>
        </p:nvSpPr>
        <p:spPr>
          <a:xfrm>
            <a:off x="3851754" y="1071454"/>
            <a:ext cx="3489457" cy="3222757"/>
          </a:xfrm>
          <a:prstGeom prst="mathMultiply">
            <a:avLst>
              <a:gd name="adj1" fmla="val 23520"/>
            </a:avLst>
          </a:prstGeom>
          <a:solidFill>
            <a:srgbClr val="33AACC"/>
          </a:solidFill>
          <a:ln w="25400" cap="flat" cmpd="sng">
            <a:solidFill>
              <a:srgbClr val="33AA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Shape 279" descr="DataCamp-Horizontal-Whi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64794" y="70013"/>
            <a:ext cx="1166499" cy="26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Shape 28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893123" y="1671380"/>
            <a:ext cx="1387304" cy="1606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Shape 28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873500" y="3443764"/>
            <a:ext cx="1397000" cy="16181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Shape 28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100522" y="3419967"/>
            <a:ext cx="1397000" cy="161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Shape 28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700371" y="3419967"/>
            <a:ext cx="1407984" cy="16309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Shape 284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619471" y="133337"/>
            <a:ext cx="1251324" cy="14478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Shape 285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5700371" y="1643914"/>
            <a:ext cx="1407984" cy="16335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Shape 286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7528299" y="1667131"/>
            <a:ext cx="1433668" cy="1660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Shape 287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2090182" y="1581150"/>
            <a:ext cx="1397000" cy="1863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Shape 288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7553983" y="3431460"/>
            <a:ext cx="1407984" cy="16194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Shape 289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288533" y="1733550"/>
            <a:ext cx="1403435" cy="16268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Shape 290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164378" y="3406507"/>
            <a:ext cx="1677462" cy="16774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Shape 291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325821" y="86359"/>
            <a:ext cx="1328857" cy="1541767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Shape 292"/>
          <p:cNvSpPr txBox="1"/>
          <p:nvPr/>
        </p:nvSpPr>
        <p:spPr>
          <a:xfrm>
            <a:off x="2090182" y="482077"/>
            <a:ext cx="6529127" cy="65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1" i="0" u="none" strike="noStrike" cap="none">
                <a:solidFill>
                  <a:srgbClr val="33AACC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Tidyverse != Hadleyverse</a:t>
            </a:r>
            <a:endParaRPr sz="3600" b="1" i="0" u="none" strike="noStrike" cap="none">
              <a:solidFill>
                <a:srgbClr val="33AACC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Shape 297" descr="DataCamp-Horizontal-Whi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64794" y="70013"/>
            <a:ext cx="1166499" cy="261950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Shape 298"/>
          <p:cNvSpPr txBox="1"/>
          <p:nvPr/>
        </p:nvSpPr>
        <p:spPr>
          <a:xfrm>
            <a:off x="2090182" y="482077"/>
            <a:ext cx="6529127" cy="65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1" i="0" u="none" strike="noStrike" cap="none">
                <a:solidFill>
                  <a:srgbClr val="33AACC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Tidyverse != Hadleyverse</a:t>
            </a:r>
            <a:endParaRPr sz="3600" b="1" i="0" u="none" strike="noStrike" cap="none">
              <a:solidFill>
                <a:srgbClr val="33AACC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9" name="Shape 299"/>
          <p:cNvSpPr txBox="1"/>
          <p:nvPr/>
        </p:nvSpPr>
        <p:spPr>
          <a:xfrm>
            <a:off x="0" y="540075"/>
            <a:ext cx="9144000" cy="3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</a:pPr>
            <a:endParaRPr sz="5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0" name="Shape 30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62625" y="1733549"/>
            <a:ext cx="1504950" cy="150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Shape 30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857625" y="1809749"/>
            <a:ext cx="1428750" cy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Shape 30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973653" y="1809749"/>
            <a:ext cx="1428750" cy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Shape 30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978433" y="3498851"/>
            <a:ext cx="1428750" cy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Shape 304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862405" y="3498851"/>
            <a:ext cx="1431290" cy="141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Shape 305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5802965" y="3486150"/>
            <a:ext cx="1428751" cy="1428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Shape 306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7555629" y="1809749"/>
            <a:ext cx="1428751" cy="1428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Shape 307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7533217" y="3498851"/>
            <a:ext cx="1428750" cy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Shape 308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7537152" y="127398"/>
            <a:ext cx="1465703" cy="146570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Shape 309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248391" y="212302"/>
            <a:ext cx="1380799" cy="1380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Shape 310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248182" y="3486150"/>
            <a:ext cx="1459902" cy="14599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Shape 311"/>
          <p:cNvPicPr preferRelativeResize="0"/>
          <p:nvPr/>
        </p:nvPicPr>
        <p:blipFill rotWithShape="1">
          <a:blip r:embed="rId15">
            <a:alphaModFix/>
          </a:blip>
          <a:srcRect t="13214" r="9193"/>
          <a:stretch/>
        </p:blipFill>
        <p:spPr>
          <a:xfrm>
            <a:off x="219217" y="1809749"/>
            <a:ext cx="1494975" cy="1428750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Shape 312"/>
          <p:cNvSpPr/>
          <p:nvPr/>
        </p:nvSpPr>
        <p:spPr>
          <a:xfrm>
            <a:off x="3200149" y="1149863"/>
            <a:ext cx="3045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3D4251"/>
                </a:solidFill>
                <a:latin typeface="Lato"/>
                <a:ea typeface="Lato"/>
                <a:cs typeface="Lato"/>
                <a:sym typeface="Lato"/>
              </a:rPr>
              <a:t>Many other contributors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2" name="Shape 3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64175" y="-36098"/>
            <a:ext cx="9208176" cy="5179599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Shape 323"/>
          <p:cNvSpPr txBox="1"/>
          <p:nvPr/>
        </p:nvSpPr>
        <p:spPr>
          <a:xfrm>
            <a:off x="1479325" y="1963289"/>
            <a:ext cx="6114600" cy="112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1" indent="88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en-US" sz="4000" b="1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Demo</a:t>
            </a:r>
            <a:endParaRPr sz="4000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" name="Shape 3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3600" y="0"/>
            <a:ext cx="741191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3" name="Shape 3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2" cy="398799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Shape 334"/>
          <p:cNvSpPr txBox="1"/>
          <p:nvPr/>
        </p:nvSpPr>
        <p:spPr>
          <a:xfrm>
            <a:off x="0" y="-30675"/>
            <a:ext cx="6114600" cy="42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Review</a:t>
            </a:r>
            <a:endParaRPr sz="3000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5" name="Shape 335"/>
          <p:cNvSpPr/>
          <p:nvPr/>
        </p:nvSpPr>
        <p:spPr>
          <a:xfrm>
            <a:off x="536532" y="1540701"/>
            <a:ext cx="2004165" cy="2317315"/>
          </a:xfrm>
          <a:prstGeom prst="rect">
            <a:avLst/>
          </a:prstGeom>
          <a:noFill/>
          <a:ln w="25400" cap="flat" cmpd="sng">
            <a:solidFill>
              <a:srgbClr val="195A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" name="Shape 337"/>
          <p:cNvSpPr/>
          <p:nvPr/>
        </p:nvSpPr>
        <p:spPr>
          <a:xfrm>
            <a:off x="3013844" y="1081173"/>
            <a:ext cx="5411845" cy="3490828"/>
          </a:xfrm>
          <a:prstGeom prst="rect">
            <a:avLst/>
          </a:prstGeom>
          <a:noFill/>
          <a:ln w="25400" cap="flat" cmpd="sng">
            <a:solidFill>
              <a:srgbClr val="195A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" name="Shape 338"/>
          <p:cNvSpPr txBox="1"/>
          <p:nvPr/>
        </p:nvSpPr>
        <p:spPr>
          <a:xfrm>
            <a:off x="4922088" y="1136471"/>
            <a:ext cx="1074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33AACC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Other</a:t>
            </a:r>
            <a:endParaRPr sz="2400" b="1" i="0" u="none" strike="noStrike" cap="none">
              <a:solidFill>
                <a:srgbClr val="33AACC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9" name="Shape 339"/>
          <p:cNvSpPr txBox="1"/>
          <p:nvPr/>
        </p:nvSpPr>
        <p:spPr>
          <a:xfrm>
            <a:off x="663036" y="1935463"/>
            <a:ext cx="1161900" cy="176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3D4251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na_if</a:t>
            </a:r>
            <a:endParaRPr sz="1600" b="0" i="0" u="none" strike="noStrike" cap="none">
              <a:solidFill>
                <a:srgbClr val="3D4251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3D4251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count</a:t>
            </a:r>
            <a:endParaRPr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3D4251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select_if</a:t>
            </a:r>
            <a:endParaRPr sz="1600" b="0" i="0" u="none" strike="noStrike" cap="none">
              <a:solidFill>
                <a:srgbClr val="3D4251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3D4251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n_distinct</a:t>
            </a:r>
            <a:endParaRPr sz="1600" b="0" i="0" u="none" strike="noStrike" cap="none">
              <a:solidFill>
                <a:srgbClr val="3D4251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3D4251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add_count</a:t>
            </a:r>
            <a:endParaRPr sz="1600" b="0" i="0" u="none" strike="noStrike" cap="none">
              <a:solidFill>
                <a:srgbClr val="3D4251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3D4251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40" name="Shape 340"/>
          <p:cNvSpPr txBox="1"/>
          <p:nvPr/>
        </p:nvSpPr>
        <p:spPr>
          <a:xfrm>
            <a:off x="1136183" y="1527143"/>
            <a:ext cx="1074238" cy="482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33AACC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Dplyr</a:t>
            </a:r>
            <a:endParaRPr sz="2400" b="1" i="0" u="none" strike="noStrike" cap="none">
              <a:solidFill>
                <a:srgbClr val="33AACC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42" name="Shape 342"/>
          <p:cNvSpPr/>
          <p:nvPr/>
        </p:nvSpPr>
        <p:spPr>
          <a:xfrm>
            <a:off x="5789787" y="1671673"/>
            <a:ext cx="2349550" cy="1569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>
                <a:solidFill>
                  <a:srgbClr val="3D4251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f</a:t>
            </a:r>
            <a:r>
              <a:rPr lang="en-US" sz="1600" b="0" i="0" u="none" strike="noStrike" cap="none" dirty="0" err="1">
                <a:solidFill>
                  <a:srgbClr val="3D4251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orcats</a:t>
            </a:r>
            <a:r>
              <a:rPr lang="en-US" sz="1600" b="0" i="0" u="none" strike="noStrike" cap="none" dirty="0">
                <a:solidFill>
                  <a:srgbClr val="3D4251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::</a:t>
            </a:r>
            <a:r>
              <a:rPr lang="en-US" sz="1600" b="0" i="0" u="none" strike="noStrike" cap="none" dirty="0" err="1">
                <a:solidFill>
                  <a:srgbClr val="3D4251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fct_infreq</a:t>
            </a:r>
            <a:endParaRPr sz="1600" b="0" i="0" u="none" strike="noStrike" cap="none" dirty="0">
              <a:solidFill>
                <a:srgbClr val="3D4251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>
                <a:solidFill>
                  <a:srgbClr val="3D4251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f</a:t>
            </a:r>
            <a:r>
              <a:rPr lang="en-US" sz="1600" b="0" i="0" u="none" strike="noStrike" cap="none" dirty="0" err="1">
                <a:solidFill>
                  <a:srgbClr val="3D4251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orcats</a:t>
            </a:r>
            <a:r>
              <a:rPr lang="en-US" sz="1600" b="0" i="0" u="none" strike="noStrike" cap="none" dirty="0">
                <a:solidFill>
                  <a:srgbClr val="3D4251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::</a:t>
            </a:r>
            <a:r>
              <a:rPr lang="en-US" sz="1600" b="0" i="0" u="none" strike="noStrike" cap="none" dirty="0" err="1">
                <a:solidFill>
                  <a:srgbClr val="3D4251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fct_relevel</a:t>
            </a:r>
            <a:endParaRPr lang="en-US" sz="1600" b="0" i="0" u="none" strike="noStrike" cap="none" dirty="0">
              <a:solidFill>
                <a:srgbClr val="3D4251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lvl="0">
              <a:lnSpc>
                <a:spcPct val="150000"/>
              </a:lnSpc>
              <a:buSzPts val="1600"/>
            </a:pPr>
            <a:r>
              <a:rPr lang="en-US" sz="1600" dirty="0" err="1">
                <a:solidFill>
                  <a:srgbClr val="3D4251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Trelliscopejs</a:t>
            </a:r>
            <a:r>
              <a:rPr lang="en-US" sz="1600" dirty="0">
                <a:solidFill>
                  <a:srgbClr val="3D4251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::</a:t>
            </a:r>
            <a:r>
              <a:rPr lang="en-US" sz="1600" dirty="0" err="1">
                <a:solidFill>
                  <a:srgbClr val="3D4251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facet_trelliscope</a:t>
            </a:r>
            <a:endParaRPr lang="en-US" sz="1600" dirty="0">
              <a:solidFill>
                <a:srgbClr val="3D4251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lvl="0">
              <a:lnSpc>
                <a:spcPct val="150000"/>
              </a:lnSpc>
              <a:buSzPts val="1600"/>
            </a:pPr>
            <a:r>
              <a:rPr lang="en-US" sz="1600" dirty="0" err="1">
                <a:solidFill>
                  <a:srgbClr val="3D4251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ggthemr</a:t>
            </a:r>
            <a:r>
              <a:rPr lang="en-US" sz="1600" dirty="0">
                <a:solidFill>
                  <a:srgbClr val="3D4251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::</a:t>
            </a:r>
            <a:r>
              <a:rPr lang="en-US" sz="1600" dirty="0" err="1">
                <a:solidFill>
                  <a:srgbClr val="3D4251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ggthemr</a:t>
            </a:r>
            <a:endParaRPr lang="en-US" sz="1600" dirty="0">
              <a:solidFill>
                <a:srgbClr val="3D4251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lvl="0">
              <a:lnSpc>
                <a:spcPct val="150000"/>
              </a:lnSpc>
              <a:buSzPts val="1600"/>
            </a:pPr>
            <a:r>
              <a:rPr lang="en-US" sz="1600" dirty="0" err="1">
                <a:solidFill>
                  <a:srgbClr val="3D4251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ggthemes</a:t>
            </a:r>
            <a:r>
              <a:rPr lang="en-US" sz="1600" dirty="0">
                <a:solidFill>
                  <a:srgbClr val="3D4251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::</a:t>
            </a:r>
            <a:r>
              <a:rPr lang="en-US" sz="1600" dirty="0" err="1">
                <a:solidFill>
                  <a:srgbClr val="3D4251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theme_tufte</a:t>
            </a:r>
            <a:endParaRPr lang="en-US" sz="1600" dirty="0">
              <a:solidFill>
                <a:srgbClr val="3D4251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dirty="0">
              <a:solidFill>
                <a:srgbClr val="3D4251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43" name="Shape 343"/>
          <p:cNvSpPr txBox="1"/>
          <p:nvPr/>
        </p:nvSpPr>
        <p:spPr>
          <a:xfrm>
            <a:off x="3390588" y="1615126"/>
            <a:ext cx="3063000" cy="176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 dirty="0" err="1">
                <a:solidFill>
                  <a:srgbClr val="3D4251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readr</a:t>
            </a:r>
            <a:r>
              <a:rPr lang="en-US" sz="1600" b="0" i="0" u="none" strike="noStrike" cap="none" dirty="0">
                <a:solidFill>
                  <a:srgbClr val="3D4251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::</a:t>
            </a:r>
            <a:r>
              <a:rPr lang="en-US" sz="1600" b="0" i="0" u="none" strike="noStrike" cap="none" dirty="0" err="1">
                <a:solidFill>
                  <a:srgbClr val="3D4251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read_csv</a:t>
            </a:r>
            <a:endParaRPr sz="1600" b="0" i="0" u="none" strike="noStrike" cap="none" dirty="0">
              <a:solidFill>
                <a:srgbClr val="3D4251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 dirty="0" err="1">
                <a:solidFill>
                  <a:srgbClr val="3D4251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skimr</a:t>
            </a:r>
            <a:r>
              <a:rPr lang="en-US" sz="1600" b="0" i="0" u="none" strike="noStrike" cap="none" dirty="0">
                <a:solidFill>
                  <a:srgbClr val="3D4251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::skim</a:t>
            </a:r>
            <a:endParaRPr sz="1600" b="0" i="0" u="none" strike="noStrike" cap="none" dirty="0">
              <a:solidFill>
                <a:srgbClr val="3D4251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rgbClr val="3D4251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%&lt;&gt;%</a:t>
            </a:r>
            <a:endParaRPr dirty="0"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 dirty="0" err="1">
                <a:solidFill>
                  <a:srgbClr val="3D4251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purrr:map_df</a:t>
            </a:r>
            <a:endParaRPr sz="1600" b="0" i="0" u="none" strike="noStrike" cap="none" dirty="0">
              <a:solidFill>
                <a:srgbClr val="3D4251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 dirty="0" err="1">
                <a:solidFill>
                  <a:srgbClr val="3D4251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tidyr:gather</a:t>
            </a:r>
            <a:endParaRPr sz="1600" b="0" i="0" u="none" strike="noStrike" cap="none" dirty="0">
              <a:solidFill>
                <a:srgbClr val="3D4251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 dirty="0" err="1">
                <a:solidFill>
                  <a:srgbClr val="3D4251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tidyr:unnest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 dirty="0" err="1">
                <a:solidFill>
                  <a:srgbClr val="3D4251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stringr</a:t>
            </a:r>
            <a:r>
              <a:rPr lang="en-US" sz="1600" b="0" i="0" u="none" strike="noStrike" cap="none" dirty="0">
                <a:solidFill>
                  <a:srgbClr val="3D4251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::</a:t>
            </a:r>
            <a:r>
              <a:rPr lang="en-US" sz="1600" b="0" i="0" u="none" strike="noStrike" cap="none" dirty="0" err="1">
                <a:solidFill>
                  <a:srgbClr val="3D4251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str_split</a:t>
            </a:r>
            <a:endParaRPr lang="en-US" sz="1600" b="0" i="0" u="none" strike="noStrike" cap="none" dirty="0">
              <a:solidFill>
                <a:srgbClr val="3D4251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" name="Shape 3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54175" y="-30475"/>
            <a:ext cx="9208176" cy="5179599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Shape 349"/>
          <p:cNvSpPr txBox="1"/>
          <p:nvPr/>
        </p:nvSpPr>
        <p:spPr>
          <a:xfrm>
            <a:off x="1479325" y="1963289"/>
            <a:ext cx="6114600" cy="112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1" indent="88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en-US" sz="4000" b="1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Resources</a:t>
            </a:r>
            <a:endParaRPr sz="4000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endParaRPr sz="4000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Shape 17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2" cy="398799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Shape 173"/>
          <p:cNvSpPr txBox="1"/>
          <p:nvPr/>
        </p:nvSpPr>
        <p:spPr>
          <a:xfrm>
            <a:off x="0" y="-30675"/>
            <a:ext cx="6114600" cy="42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About Me</a:t>
            </a:r>
            <a:endParaRPr sz="3000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74" name="Shape 17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398626"/>
            <a:ext cx="3560782" cy="4747709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114">
            <a:extLst>
              <a:ext uri="{FF2B5EF4-FFF2-40B4-BE49-F238E27FC236}">
                <a16:creationId xmlns:a16="http://schemas.microsoft.com/office/drawing/2014/main" id="{AEFF3324-FD27-C045-B762-FC87599E1187}"/>
              </a:ext>
            </a:extLst>
          </p:cNvPr>
          <p:cNvSpPr txBox="1"/>
          <p:nvPr/>
        </p:nvSpPr>
        <p:spPr>
          <a:xfrm>
            <a:off x="4298018" y="734760"/>
            <a:ext cx="4108748" cy="157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AACC"/>
              </a:buClr>
              <a:buSzPts val="1600"/>
              <a:buFont typeface="Lato"/>
              <a:buChar char="➔"/>
            </a:pPr>
            <a:r>
              <a:rPr lang="en-US" sz="2000" dirty="0">
                <a:solidFill>
                  <a:srgbClr val="3D4251"/>
                </a:solidFill>
                <a:latin typeface="Lato"/>
                <a:ea typeface="Lato"/>
                <a:cs typeface="Lato"/>
                <a:sym typeface="Lato"/>
              </a:rPr>
              <a:t>R User ~ 6 years</a:t>
            </a:r>
          </a:p>
          <a:p>
            <a:pPr marL="457200" lvl="0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AACC"/>
              </a:buClr>
              <a:buSzPts val="1600"/>
              <a:buFont typeface="Lato"/>
              <a:buChar char="➔"/>
            </a:pPr>
            <a:r>
              <a:rPr lang="en-US" sz="2000" dirty="0">
                <a:solidFill>
                  <a:srgbClr val="3D4251"/>
                </a:solidFill>
                <a:latin typeface="Lato"/>
                <a:ea typeface="Lato"/>
                <a:cs typeface="Lato"/>
                <a:sym typeface="Lato"/>
              </a:rPr>
              <a:t>Data Scientist at </a:t>
            </a:r>
            <a:r>
              <a:rPr lang="en-US" sz="2000" dirty="0" err="1">
                <a:solidFill>
                  <a:srgbClr val="3D4251"/>
                </a:solidFill>
                <a:latin typeface="Lato"/>
                <a:ea typeface="Lato"/>
                <a:cs typeface="Lato"/>
                <a:sym typeface="Lato"/>
              </a:rPr>
              <a:t>DataCamp</a:t>
            </a:r>
            <a:r>
              <a:rPr lang="en-US" sz="2000" dirty="0">
                <a:solidFill>
                  <a:srgbClr val="3D4251"/>
                </a:solidFill>
                <a:latin typeface="Lato"/>
                <a:ea typeface="Lato"/>
                <a:cs typeface="Lato"/>
                <a:sym typeface="Lato"/>
              </a:rPr>
              <a:t> (as of 4 days ago)</a:t>
            </a:r>
          </a:p>
          <a:p>
            <a:pPr marL="457200" lvl="0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AACC"/>
              </a:buClr>
              <a:buSzPts val="1600"/>
              <a:buFont typeface="Lato"/>
              <a:buChar char="➔"/>
            </a:pPr>
            <a:r>
              <a:rPr lang="en-US" sz="2000" dirty="0">
                <a:solidFill>
                  <a:srgbClr val="3D4251"/>
                </a:solidFill>
                <a:latin typeface="Lato"/>
                <a:ea typeface="Lato"/>
                <a:cs typeface="Lato"/>
                <a:sym typeface="Lato"/>
              </a:rPr>
              <a:t>Enjoy talking about:</a:t>
            </a:r>
            <a:endParaRPr sz="2000" dirty="0">
              <a:solidFill>
                <a:srgbClr val="3D4251"/>
              </a:solidFill>
              <a:latin typeface="Lato"/>
              <a:ea typeface="Lato"/>
              <a:cs typeface="Lato"/>
              <a:sym typeface="Lato"/>
            </a:endParaRPr>
          </a:p>
          <a:p>
            <a:pPr marL="914400" lvl="1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AACC"/>
              </a:buClr>
              <a:buSzPts val="1600"/>
              <a:buFont typeface="Lato"/>
              <a:buChar char="◆"/>
            </a:pPr>
            <a:r>
              <a:rPr lang="en-US" sz="2000" dirty="0">
                <a:solidFill>
                  <a:srgbClr val="3D4251"/>
                </a:solidFill>
                <a:latin typeface="Lato"/>
                <a:ea typeface="Lato"/>
                <a:cs typeface="Lato"/>
                <a:sym typeface="Lato"/>
              </a:rPr>
              <a:t>A/B testing</a:t>
            </a:r>
            <a:endParaRPr sz="2000" dirty="0">
              <a:solidFill>
                <a:srgbClr val="3D4251"/>
              </a:solidFill>
              <a:latin typeface="Lato"/>
              <a:ea typeface="Lato"/>
              <a:cs typeface="Lato"/>
              <a:sym typeface="Lato"/>
            </a:endParaRPr>
          </a:p>
          <a:p>
            <a:pPr marL="914400" lvl="1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AACC"/>
              </a:buClr>
              <a:buSzPts val="1600"/>
              <a:buFont typeface="Lato"/>
              <a:buChar char="◆"/>
            </a:pPr>
            <a:r>
              <a:rPr lang="en-US" sz="2000" dirty="0">
                <a:solidFill>
                  <a:srgbClr val="3D4251"/>
                </a:solidFill>
                <a:latin typeface="Lato"/>
                <a:ea typeface="Lato"/>
                <a:cs typeface="Lato"/>
                <a:sym typeface="Lato"/>
              </a:rPr>
              <a:t>Building and finding data science community</a:t>
            </a:r>
            <a:endParaRPr sz="2000" dirty="0">
              <a:solidFill>
                <a:srgbClr val="3D4251"/>
              </a:solidFill>
              <a:latin typeface="Lato"/>
              <a:ea typeface="Lato"/>
              <a:cs typeface="Lato"/>
              <a:sym typeface="Lato"/>
            </a:endParaRPr>
          </a:p>
          <a:p>
            <a:pPr marL="914400" lvl="1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AACC"/>
              </a:buClr>
              <a:buSzPts val="1600"/>
              <a:buFont typeface="Lato"/>
              <a:buChar char="◆"/>
            </a:pPr>
            <a:r>
              <a:rPr lang="en-US" sz="2000" dirty="0">
                <a:solidFill>
                  <a:srgbClr val="3D4251"/>
                </a:solidFill>
                <a:latin typeface="Lato"/>
                <a:ea typeface="Lato"/>
                <a:cs typeface="Lato"/>
                <a:sym typeface="Lato"/>
              </a:rPr>
              <a:t>R</a:t>
            </a:r>
            <a:endParaRPr sz="2000" dirty="0">
              <a:solidFill>
                <a:srgbClr val="3D425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2905084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Shape 35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2" cy="398799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Shape 355"/>
          <p:cNvSpPr txBox="1"/>
          <p:nvPr/>
        </p:nvSpPr>
        <p:spPr>
          <a:xfrm>
            <a:off x="0" y="-30675"/>
            <a:ext cx="6114600" cy="42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R4ds.had.co.nz</a:t>
            </a:r>
            <a:endParaRPr sz="3000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56" name="Shape 356"/>
          <p:cNvPicPr preferRelativeResize="0"/>
          <p:nvPr/>
        </p:nvPicPr>
        <p:blipFill rotWithShape="1">
          <a:blip r:embed="rId4">
            <a:alphaModFix/>
          </a:blip>
          <a:srcRect b="2470"/>
          <a:stretch/>
        </p:blipFill>
        <p:spPr>
          <a:xfrm>
            <a:off x="0" y="770072"/>
            <a:ext cx="9144000" cy="43995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1" name="Shape 36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2" cy="398799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Shape 362"/>
          <p:cNvSpPr txBox="1"/>
          <p:nvPr/>
        </p:nvSpPr>
        <p:spPr>
          <a:xfrm>
            <a:off x="0" y="-30675"/>
            <a:ext cx="6114600" cy="42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#</a:t>
            </a:r>
            <a:r>
              <a:rPr lang="en-US" sz="1800" b="1" i="0" u="none" strike="noStrike" cap="none" dirty="0" err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rstats</a:t>
            </a:r>
            <a:r>
              <a:rPr lang="en-US" sz="1800" b="1" i="0" u="none" strike="noStrike" cap="none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twitter</a:t>
            </a:r>
            <a:endParaRPr sz="3000" b="0" i="0" u="none" strike="noStrike" cap="none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63" name="Shape 363"/>
          <p:cNvPicPr preferRelativeResize="0"/>
          <p:nvPr/>
        </p:nvPicPr>
        <p:blipFill rotWithShape="1">
          <a:blip r:embed="rId4">
            <a:alphaModFix/>
          </a:blip>
          <a:srcRect t="6873"/>
          <a:stretch/>
        </p:blipFill>
        <p:spPr>
          <a:xfrm>
            <a:off x="603250" y="1428750"/>
            <a:ext cx="7937500" cy="26138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" name="Shape 36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2" cy="398799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Shape 369"/>
          <p:cNvSpPr txBox="1"/>
          <p:nvPr/>
        </p:nvSpPr>
        <p:spPr>
          <a:xfrm>
            <a:off x="0" y="-30675"/>
            <a:ext cx="6114600" cy="42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#rstats twitter</a:t>
            </a:r>
            <a:endParaRPr sz="3000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70" name="Shape 37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4200" y="819150"/>
            <a:ext cx="7975600" cy="383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5" name="Shape 3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2" cy="398799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Shape 376"/>
          <p:cNvSpPr txBox="1"/>
          <p:nvPr/>
        </p:nvSpPr>
        <p:spPr>
          <a:xfrm>
            <a:off x="0" y="-30675"/>
            <a:ext cx="6114600" cy="42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Community.rstudio.com/c/tidyverse</a:t>
            </a:r>
            <a:endParaRPr sz="3000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77" name="Shape 377"/>
          <p:cNvPicPr preferRelativeResize="0"/>
          <p:nvPr/>
        </p:nvPicPr>
        <p:blipFill rotWithShape="1">
          <a:blip r:embed="rId4">
            <a:alphaModFix/>
          </a:blip>
          <a:srcRect b="9744"/>
          <a:stretch/>
        </p:blipFill>
        <p:spPr>
          <a:xfrm>
            <a:off x="0" y="908690"/>
            <a:ext cx="9144000" cy="42348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Shape 38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2" cy="398799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Shape 390"/>
          <p:cNvSpPr txBox="1"/>
          <p:nvPr/>
        </p:nvSpPr>
        <p:spPr>
          <a:xfrm>
            <a:off x="0" y="-30675"/>
            <a:ext cx="6114600" cy="42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Base R to </a:t>
            </a:r>
            <a:r>
              <a:rPr lang="en-US" sz="1800" b="1" dirty="0" err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</a:t>
            </a:r>
            <a:r>
              <a:rPr lang="en-US" sz="1800" b="1" i="0" u="none" strike="noStrike" cap="none" dirty="0" err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idyverse</a:t>
            </a:r>
            <a:r>
              <a:rPr lang="en-US" sz="1800" b="1" i="0" u="none" strike="noStrike" cap="none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800" b="1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</a:t>
            </a:r>
            <a:r>
              <a:rPr lang="en-US" sz="1800" b="1" i="0" u="none" strike="noStrike" cap="none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ranslation</a:t>
            </a:r>
            <a:endParaRPr sz="3000" b="0" i="0" u="none" strike="noStrike" cap="none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91" name="Shape 391"/>
          <p:cNvPicPr preferRelativeResize="0"/>
          <p:nvPr/>
        </p:nvPicPr>
        <p:blipFill rotWithShape="1">
          <a:blip r:embed="rId4">
            <a:alphaModFix/>
          </a:blip>
          <a:srcRect b="19475"/>
          <a:stretch/>
        </p:blipFill>
        <p:spPr>
          <a:xfrm>
            <a:off x="763762" y="1307012"/>
            <a:ext cx="7575148" cy="3858767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Shape 392"/>
          <p:cNvSpPr txBox="1"/>
          <p:nvPr/>
        </p:nvSpPr>
        <p:spPr>
          <a:xfrm>
            <a:off x="426108" y="606796"/>
            <a:ext cx="8435120" cy="4918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 dirty="0" err="1">
                <a:solidFill>
                  <a:srgbClr val="3D4251"/>
                </a:solidFill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www.significantdigits.org</a:t>
            </a:r>
            <a:r>
              <a:rPr lang="en-US" sz="2000" b="0" i="0" u="none" strike="noStrike" cap="none" dirty="0">
                <a:solidFill>
                  <a:srgbClr val="3D4251"/>
                </a:solidFill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/2017/10/switching-from-base-r-to-</a:t>
            </a:r>
            <a:r>
              <a:rPr lang="en-US" sz="2000" b="0" i="0" u="none" strike="noStrike" cap="none" dirty="0" err="1">
                <a:solidFill>
                  <a:srgbClr val="3D4251"/>
                </a:solidFill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tidyverse</a:t>
            </a:r>
            <a:r>
              <a:rPr lang="en-US" sz="2000" b="0" i="0" u="none" strike="noStrike" cap="none" dirty="0">
                <a:solidFill>
                  <a:srgbClr val="3D4251"/>
                </a:solidFill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 </a:t>
            </a:r>
            <a:endParaRPr sz="2000" b="0" i="0" u="none" strike="noStrike" cap="none" dirty="0">
              <a:solidFill>
                <a:srgbClr val="3D4251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 dirty="0">
              <a:solidFill>
                <a:srgbClr val="3D4251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2" name="Shape 38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2" cy="398799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Shape 383"/>
          <p:cNvSpPr txBox="1"/>
          <p:nvPr/>
        </p:nvSpPr>
        <p:spPr>
          <a:xfrm>
            <a:off x="0" y="-30675"/>
            <a:ext cx="6114600" cy="42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DataCamp.com</a:t>
            </a:r>
            <a:endParaRPr sz="3000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84" name="Shape 384"/>
          <p:cNvPicPr preferRelativeResize="0"/>
          <p:nvPr/>
        </p:nvPicPr>
        <p:blipFill rotWithShape="1">
          <a:blip r:embed="rId4">
            <a:alphaModFix/>
          </a:blip>
          <a:srcRect t="4435"/>
          <a:stretch/>
        </p:blipFill>
        <p:spPr>
          <a:xfrm>
            <a:off x="0" y="575405"/>
            <a:ext cx="9144000" cy="45871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Shape 1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64003" cy="398799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Shape 141"/>
          <p:cNvSpPr txBox="1"/>
          <p:nvPr/>
        </p:nvSpPr>
        <p:spPr>
          <a:xfrm>
            <a:off x="0" y="-30675"/>
            <a:ext cx="6114600" cy="42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Learn | https://datacamp.com/courses</a:t>
            </a:r>
            <a:endParaRPr sz="3000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42" name="Shape 14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062925" y="78474"/>
            <a:ext cx="978824" cy="227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Shape 14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53441" y="398627"/>
            <a:ext cx="7698896" cy="47448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Shape 39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2" cy="398799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Shape 398"/>
          <p:cNvSpPr txBox="1"/>
          <p:nvPr/>
        </p:nvSpPr>
        <p:spPr>
          <a:xfrm>
            <a:off x="0" y="-30675"/>
            <a:ext cx="6114600" cy="42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And more!</a:t>
            </a:r>
            <a:endParaRPr sz="3000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9" name="Shape 399"/>
          <p:cNvSpPr txBox="1"/>
          <p:nvPr/>
        </p:nvSpPr>
        <p:spPr>
          <a:xfrm>
            <a:off x="502071" y="1269935"/>
            <a:ext cx="6790800" cy="157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AACC"/>
              </a:buClr>
              <a:buSzPts val="1600"/>
              <a:buFont typeface="Lato"/>
              <a:buChar char="➔"/>
            </a:pPr>
            <a:r>
              <a:rPr lang="en-US" sz="2400" dirty="0">
                <a:solidFill>
                  <a:srgbClr val="3D4251"/>
                </a:solidFill>
                <a:latin typeface="Lato"/>
                <a:ea typeface="Lato"/>
                <a:cs typeface="Lato"/>
                <a:sym typeface="Lato"/>
                <a:hlinkClick r:id="rId4"/>
              </a:rPr>
              <a:t>https://t</a:t>
            </a:r>
            <a:r>
              <a:rPr lang="en-US" sz="2400" b="0" i="0" u="none" strike="noStrike" cap="none" dirty="0">
                <a:solidFill>
                  <a:srgbClr val="3D4251"/>
                </a:solidFill>
                <a:latin typeface="Lato"/>
                <a:ea typeface="Lato"/>
                <a:cs typeface="Lato"/>
                <a:sym typeface="Lato"/>
                <a:hlinkClick r:id="rId4"/>
              </a:rPr>
              <a:t>idyverse.org</a:t>
            </a:r>
            <a:endParaRPr sz="2400" b="0" i="0" u="none" strike="noStrike" cap="none" dirty="0">
              <a:solidFill>
                <a:srgbClr val="3D425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AACC"/>
              </a:buClr>
              <a:buSzPts val="1600"/>
              <a:buFont typeface="Lato"/>
              <a:buChar char="➔"/>
            </a:pPr>
            <a:r>
              <a:rPr lang="en-US" sz="2400" b="0" i="0" u="sng" strike="noStrike" cap="none" dirty="0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5"/>
              </a:rPr>
              <a:t>https://rstudio.com/resources/cheatsheets</a:t>
            </a:r>
            <a:endParaRPr sz="2400" b="0" i="0" u="none" strike="noStrike" cap="none" dirty="0">
              <a:solidFill>
                <a:srgbClr val="3D425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AACC"/>
              </a:buClr>
              <a:buSzPts val="1600"/>
              <a:buFont typeface="Lato"/>
              <a:buChar char="➔"/>
            </a:pPr>
            <a:r>
              <a:rPr lang="en-US" sz="2400" b="0" i="0" u="sng" strike="noStrike" cap="none" dirty="0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6"/>
              </a:rPr>
              <a:t>http://tiny.cc/hadleyvid</a:t>
            </a:r>
            <a:endParaRPr sz="2400" b="0" i="0" u="none" strike="noStrike" cap="none" dirty="0">
              <a:solidFill>
                <a:srgbClr val="3D425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00" name="Shape 400" descr="DataCamp-Horizontal-White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864794" y="70013"/>
            <a:ext cx="1166499" cy="261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" name="Shape 40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Shape 406"/>
          <p:cNvSpPr txBox="1"/>
          <p:nvPr/>
        </p:nvSpPr>
        <p:spPr>
          <a:xfrm>
            <a:off x="1479325" y="1963289"/>
            <a:ext cx="6114600" cy="112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1" indent="88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en-US" sz="4000" b="1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Conclusion</a:t>
            </a:r>
            <a:endParaRPr sz="4000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endParaRPr sz="4000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1" name="Shape 4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2" cy="398799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Shape 412"/>
          <p:cNvSpPr txBox="1"/>
          <p:nvPr/>
        </p:nvSpPr>
        <p:spPr>
          <a:xfrm>
            <a:off x="0" y="-30675"/>
            <a:ext cx="6114600" cy="42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The tidyverse</a:t>
            </a:r>
            <a:endParaRPr sz="3000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13" name="Shape 4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254396" y="398624"/>
            <a:ext cx="5877980" cy="4744875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Shape 414"/>
          <p:cNvSpPr txBox="1"/>
          <p:nvPr/>
        </p:nvSpPr>
        <p:spPr>
          <a:xfrm>
            <a:off x="278575" y="1691931"/>
            <a:ext cx="3191135" cy="176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3D4251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Come for the stickers and package names …</a:t>
            </a:r>
            <a:endParaRPr sz="2000" b="0" i="0" u="none" strike="noStrike" cap="none">
              <a:solidFill>
                <a:srgbClr val="3D4251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3D4251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3D4251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3D4251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Stay for the friendly community and happy workflow</a:t>
            </a:r>
            <a:endParaRPr sz="2000" b="0" i="0" u="none" strike="noStrike" cap="none">
              <a:solidFill>
                <a:srgbClr val="3D4251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3D4251"/>
                </a:solidFill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 </a:t>
            </a:r>
            <a:endParaRPr sz="2000" b="0" i="0" u="none" strike="noStrike" cap="none">
              <a:solidFill>
                <a:srgbClr val="3D4251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3D4251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Shape 19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54175" y="-30475"/>
            <a:ext cx="9208176" cy="5179599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Shape 200"/>
          <p:cNvSpPr txBox="1"/>
          <p:nvPr/>
        </p:nvSpPr>
        <p:spPr>
          <a:xfrm>
            <a:off x="1479325" y="1963289"/>
            <a:ext cx="6114600" cy="112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1" indent="88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en-US" sz="4000" b="1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Talk Goals</a:t>
            </a:r>
            <a:endParaRPr sz="4000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endParaRPr sz="3000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" name="Shape 4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2" cy="398799"/>
          </a:xfrm>
          <a:prstGeom prst="rect">
            <a:avLst/>
          </a:prstGeom>
          <a:noFill/>
          <a:ln>
            <a:noFill/>
          </a:ln>
        </p:spPr>
      </p:pic>
      <p:sp>
        <p:nvSpPr>
          <p:cNvPr id="420" name="Shape 420"/>
          <p:cNvSpPr txBox="1"/>
          <p:nvPr/>
        </p:nvSpPr>
        <p:spPr>
          <a:xfrm>
            <a:off x="0" y="-30675"/>
            <a:ext cx="6114600" cy="42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Thank you!</a:t>
            </a:r>
            <a:endParaRPr sz="3000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21" name="Shape 421"/>
          <p:cNvSpPr txBox="1"/>
          <p:nvPr/>
        </p:nvSpPr>
        <p:spPr>
          <a:xfrm>
            <a:off x="583185" y="1150669"/>
            <a:ext cx="3191135" cy="575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 dirty="0" err="1">
                <a:solidFill>
                  <a:srgbClr val="3D4251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tiny.cc</a:t>
            </a:r>
            <a:r>
              <a:rPr lang="en-US" sz="2000" b="0" i="0" u="none" strike="noStrike" cap="none" dirty="0">
                <a:solidFill>
                  <a:srgbClr val="3D4251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/</a:t>
            </a:r>
            <a:r>
              <a:rPr lang="en-US" sz="2000" b="0" i="0" u="none" strike="noStrike" cap="none" dirty="0" err="1">
                <a:solidFill>
                  <a:srgbClr val="3D4251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wiatalk</a:t>
            </a:r>
            <a:endParaRPr sz="2000" b="0" i="0" u="none" strike="noStrike" cap="none" dirty="0">
              <a:solidFill>
                <a:srgbClr val="3D4251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22" name="Shape 4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09741" y="1285787"/>
            <a:ext cx="331214" cy="323918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Shape 42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22305" y="2508877"/>
            <a:ext cx="327865" cy="320094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Shape 42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02806" y="3768639"/>
            <a:ext cx="395529" cy="317836"/>
          </a:xfrm>
          <a:prstGeom prst="rect">
            <a:avLst/>
          </a:prstGeom>
          <a:noFill/>
          <a:ln>
            <a:noFill/>
          </a:ln>
        </p:spPr>
      </p:pic>
      <p:sp>
        <p:nvSpPr>
          <p:cNvPr id="425" name="Shape 425"/>
          <p:cNvSpPr txBox="1"/>
          <p:nvPr/>
        </p:nvSpPr>
        <p:spPr>
          <a:xfrm>
            <a:off x="782816" y="2392633"/>
            <a:ext cx="3191135" cy="575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 dirty="0" err="1">
                <a:solidFill>
                  <a:srgbClr val="3D4251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hookedondata.org</a:t>
            </a:r>
            <a:endParaRPr sz="2000" b="0" i="0" u="none" strike="noStrike" cap="none" dirty="0">
              <a:solidFill>
                <a:srgbClr val="3D4251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26" name="Shape 426"/>
          <p:cNvSpPr txBox="1"/>
          <p:nvPr/>
        </p:nvSpPr>
        <p:spPr>
          <a:xfrm>
            <a:off x="875348" y="3639917"/>
            <a:ext cx="2537703" cy="575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3D4251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@</a:t>
            </a:r>
            <a:r>
              <a:rPr lang="en-US" sz="2000" b="0" i="0" u="none" strike="noStrike" cap="none" dirty="0" err="1">
                <a:solidFill>
                  <a:srgbClr val="3D4251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robinson_es</a:t>
            </a:r>
            <a:endParaRPr sz="2000" b="0" i="0" u="none" strike="noStrike" cap="none" dirty="0">
              <a:solidFill>
                <a:srgbClr val="3D4251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27" name="Shape 427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433399" y="1702735"/>
            <a:ext cx="1531178" cy="1282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" name="Shape 428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116499" y="2720147"/>
            <a:ext cx="1900933" cy="12757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Shape 20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2" cy="398799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Shape 206"/>
          <p:cNvSpPr txBox="1"/>
          <p:nvPr/>
        </p:nvSpPr>
        <p:spPr>
          <a:xfrm>
            <a:off x="0" y="-30675"/>
            <a:ext cx="6114600" cy="42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1. Keep you hip to the lingo</a:t>
            </a:r>
            <a:endParaRPr sz="3000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07" name="Shape 20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62100" y="1428750"/>
            <a:ext cx="6019800" cy="27089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Shape 2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2" cy="398799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Shape 213"/>
          <p:cNvSpPr txBox="1"/>
          <p:nvPr/>
        </p:nvSpPr>
        <p:spPr>
          <a:xfrm>
            <a:off x="0" y="-30675"/>
            <a:ext cx="6114600" cy="42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2. Stop you from doing this …. </a:t>
            </a:r>
            <a:endParaRPr sz="3000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14" name="Shape 2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00202" y="1428750"/>
            <a:ext cx="5127524" cy="28828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Shape 2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2" cy="398799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Shape 220"/>
          <p:cNvSpPr txBox="1"/>
          <p:nvPr/>
        </p:nvSpPr>
        <p:spPr>
          <a:xfrm>
            <a:off x="0" y="-30675"/>
            <a:ext cx="6114600" cy="42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…. by sharing useful functions</a:t>
            </a:r>
            <a:endParaRPr sz="3000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21" name="Shape 2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530257" y="1170923"/>
            <a:ext cx="4424470" cy="33183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Shape 2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2" cy="398799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Shape 227"/>
          <p:cNvSpPr txBox="1"/>
          <p:nvPr/>
        </p:nvSpPr>
        <p:spPr>
          <a:xfrm>
            <a:off x="0" y="-30675"/>
            <a:ext cx="6114600" cy="42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3. Point you to resources</a:t>
            </a:r>
            <a:endParaRPr sz="3000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28" name="Shape 22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97000" y="1352550"/>
            <a:ext cx="6350000" cy="270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Shape 2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76200" y="0"/>
            <a:ext cx="9216710" cy="5184400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Shape 234"/>
          <p:cNvSpPr txBox="1"/>
          <p:nvPr/>
        </p:nvSpPr>
        <p:spPr>
          <a:xfrm>
            <a:off x="1479325" y="1963289"/>
            <a:ext cx="6114600" cy="112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1" indent="88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en-US" sz="4000" b="1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The Tidyverse</a:t>
            </a:r>
            <a:endParaRPr sz="4000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endParaRPr sz="4000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Shape 2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6399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Shape 240"/>
          <p:cNvSpPr txBox="1"/>
          <p:nvPr/>
        </p:nvSpPr>
        <p:spPr>
          <a:xfrm>
            <a:off x="1524698" y="1445550"/>
            <a:ext cx="6114600" cy="112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1" indent="88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Coherent </a:t>
            </a:r>
            <a:r>
              <a:rPr lang="en-US" sz="3000" b="1" i="0" u="none" strike="noStrike" cap="none">
                <a:solidFill>
                  <a:srgbClr val="FFCA2B"/>
                </a:solidFill>
                <a:latin typeface="Lato"/>
                <a:ea typeface="Lato"/>
                <a:cs typeface="Lato"/>
                <a:sym typeface="Lato"/>
              </a:rPr>
              <a:t>system of packages </a:t>
            </a:r>
            <a:r>
              <a:rPr lang="en-US" sz="3000" b="1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for data manipulation, exploration, and visualization that share a common design philosophy </a:t>
            </a:r>
            <a:endParaRPr sz="3000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2703</TotalTime>
  <Words>304</Words>
  <Application>Microsoft Macintosh PowerPoint</Application>
  <PresentationFormat>On-screen Show (16:9)</PresentationFormat>
  <Paragraphs>75</Paragraphs>
  <Slides>30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30</vt:i4>
      </vt:variant>
    </vt:vector>
  </HeadingPairs>
  <TitlesOfParts>
    <vt:vector size="35" baseType="lpstr">
      <vt:lpstr>Arial</vt:lpstr>
      <vt:lpstr>Merriweather</vt:lpstr>
      <vt:lpstr>Lato</vt:lpstr>
      <vt:lpstr>Simple Light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Emily Robinson</cp:lastModifiedBy>
  <cp:revision>20</cp:revision>
  <dcterms:modified xsi:type="dcterms:W3CDTF">2018-04-13T20:53:27Z</dcterms:modified>
</cp:coreProperties>
</file>